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2" r:id="rId6"/>
    <p:sldId id="263" r:id="rId7"/>
    <p:sldId id="268" r:id="rId8"/>
    <p:sldId id="265" r:id="rId9"/>
    <p:sldId id="266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333" autoAdjust="0"/>
  </p:normalViewPr>
  <p:slideViewPr>
    <p:cSldViewPr>
      <p:cViewPr varScale="1">
        <p:scale>
          <a:sx n="96" d="100"/>
          <a:sy n="96" d="100"/>
        </p:scale>
        <p:origin x="-20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CB19C-F01E-4D5C-8863-EEAE431D32FD}" type="datetimeFigureOut">
              <a:rPr lang="en-US" smtClean="0"/>
              <a:t>5/2/2010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32757-9610-4ECB-BD54-8EC3639253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Source: answer</a:t>
            </a:r>
            <a:r>
              <a:rPr lang="en-US" baseline="0" dirty="0" smtClean="0"/>
              <a:t> to </a:t>
            </a:r>
            <a:r>
              <a:rPr lang="en-US" baseline="0" dirty="0" err="1" smtClean="0"/>
              <a:t>divx</a:t>
            </a:r>
            <a:r>
              <a:rPr lang="en-US" baseline="0" dirty="0" smtClean="0"/>
              <a:t> (proprietary) under the GNU GPL</a:t>
            </a:r>
            <a:endParaRPr lang="en-US" dirty="0" smtClean="0"/>
          </a:p>
          <a:p>
            <a:r>
              <a:rPr lang="en-US" dirty="0" smtClean="0"/>
              <a:t>Cross Platform: any </a:t>
            </a:r>
          </a:p>
          <a:p>
            <a:r>
              <a:rPr lang="en-US" dirty="0" smtClean="0"/>
              <a:t>MP4</a:t>
            </a:r>
            <a:r>
              <a:rPr lang="en-US" baseline="0" dirty="0" smtClean="0"/>
              <a:t> v. c.: ASP(Advanced Simple Profile) compression encoding / decoding</a:t>
            </a:r>
          </a:p>
          <a:p>
            <a:r>
              <a:rPr lang="en-US" baseline="0" dirty="0" smtClean="0"/>
              <a:t>H.263: used in </a:t>
            </a:r>
            <a:r>
              <a:rPr lang="en-US" baseline="0" dirty="0" err="1" smtClean="0"/>
              <a:t>blu</a:t>
            </a:r>
            <a:r>
              <a:rPr lang="en-US" baseline="0" dirty="0" smtClean="0"/>
              <a:t>-ray, YouTube, iTunes store, cable television. Provide good video quality with substantially lower bit rates.</a:t>
            </a:r>
          </a:p>
          <a:p>
            <a:r>
              <a:rPr lang="en-US" baseline="0" dirty="0" smtClean="0"/>
              <a:t>Cross Compatibility: </a:t>
            </a:r>
            <a:r>
              <a:rPr lang="en-US" baseline="0" dirty="0" err="1" smtClean="0"/>
              <a:t>DivX</a:t>
            </a:r>
            <a:r>
              <a:rPr lang="en-US" baseline="0" dirty="0" smtClean="0"/>
              <a:t>, DX50, mp4v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32757-9610-4ECB-BD54-8EC36392533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32757-9610-4ECB-BD54-8EC36392533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Licensed under Creative Commons Attribution 3.0</a:t>
            </a:r>
            <a:r>
              <a:rPr lang="en-US" baseline="0" dirty="0" smtClean="0"/>
              <a:t> License</a:t>
            </a:r>
          </a:p>
          <a:p>
            <a:r>
              <a:rPr lang="en-US" baseline="0" dirty="0" smtClean="0"/>
              <a:t>Xvid was set using maximum quality criteria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32757-9610-4ECB-BD54-8EC36392533D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Trellis quantization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32757-9610-4ECB-BD54-8EC36392533D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too much detail, since there is a project on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32757-9610-4ECB-BD54-8EC36392533D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tx1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5400000" scaled="0"/>
          </a:gradFill>
          <a:ln w="76200">
            <a:gradFill>
              <a:gsLst>
                <a:gs pos="0">
                  <a:schemeClr val="bg2">
                    <a:lumMod val="60000"/>
                    <a:lumOff val="40000"/>
                    <a:alpha val="90000"/>
                  </a:schemeClr>
                </a:gs>
                <a:gs pos="50000">
                  <a:schemeClr val="bg2">
                    <a:lumMod val="60000"/>
                    <a:lumOff val="40000"/>
                    <a:alpha val="80000"/>
                  </a:schemeClr>
                </a:gs>
                <a:gs pos="100000">
                  <a:schemeClr val="bg2">
                    <a:alpha val="70000"/>
                  </a:schemeClr>
                </a:gs>
              </a:gsLst>
              <a:lin ang="5400000" scaled="0"/>
            </a:gradFill>
            <a:miter lim="800000"/>
          </a:ln>
          <a:scene3d>
            <a:camera prst="orthographicFront"/>
            <a:lightRig rig="contrasting" dir="t"/>
          </a:scene3d>
          <a:sp3d>
            <a:bevelT w="635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" y="228600"/>
            <a:ext cx="8503920" cy="2438400"/>
          </a:xfrm>
        </p:spPr>
        <p:txBody>
          <a:bodyPr vert="horz" lIns="91440" tIns="45720" rIns="91440" bIns="45720" rtlCol="0" anchor="b" anchorCtr="0">
            <a:noAutofit/>
            <a:scene3d>
              <a:camera prst="orthographicFront"/>
              <a:lightRig rig="balanced" dir="t"/>
            </a:scene3d>
            <a:sp3d>
              <a:extrusionClr>
                <a:schemeClr val="tx1">
                  <a:lumMod val="75000"/>
                </a:schemeClr>
              </a:extrusionClr>
            </a:sp3d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6600" b="0" kern="1200" spc="250" normalizeH="0" baseline="0">
                <a:ln>
                  <a:noFill/>
                </a:ln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101600" dir="30000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56760" y="2971800"/>
            <a:ext cx="4267200" cy="1725706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gradFill>
                  <a:gsLst>
                    <a:gs pos="1000">
                      <a:schemeClr val="tx2">
                        <a:lumMod val="40000"/>
                        <a:lumOff val="60000"/>
                      </a:schemeClr>
                    </a:gs>
                    <a:gs pos="50000">
                      <a:schemeClr val="tx2"/>
                    </a:gs>
                  </a:gsLst>
                  <a:lin ang="5400000" scaled="0"/>
                </a:gra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Diagonal Stripe 12"/>
          <p:cNvSpPr/>
          <p:nvPr/>
        </p:nvSpPr>
        <p:spPr>
          <a:xfrm rot="21321315" flipH="1">
            <a:off x="481841" y="2629969"/>
            <a:ext cx="8419617" cy="685800"/>
          </a:xfrm>
          <a:prstGeom prst="diagStripe">
            <a:avLst>
              <a:gd name="adj" fmla="val 50001"/>
            </a:avLst>
          </a:prstGeom>
          <a:solidFill>
            <a:schemeClr val="tx2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chemeClr val="tx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063" y="1676400"/>
            <a:ext cx="7315200" cy="1362075"/>
          </a:xfrm>
        </p:spPr>
        <p:txBody>
          <a:bodyPr vert="horz" lIns="91440" tIns="45720" rIns="91440" bIns="45720" rtlCol="0" anchor="b" anchorCtr="0">
            <a:noAutofit/>
            <a:scene3d>
              <a:camera prst="orthographicFront"/>
              <a:lightRig rig="balanced" dir="t"/>
            </a:scene3d>
            <a:sp3d>
              <a:extrusionClr>
                <a:schemeClr val="tx1">
                  <a:lumMod val="75000"/>
                </a:schemeClr>
              </a:extrusion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b="0" kern="1200" spc="250" normalizeH="0" baseline="0">
                <a:ln>
                  <a:noFill/>
                </a:ln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101600" dir="30000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063" y="3148013"/>
            <a:ext cx="7315200" cy="1119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buFont typeface="Wingdings" pitchFamily="2" charset="2"/>
              <a:buNone/>
              <a:defRPr sz="1800" kern="1200">
                <a:ln>
                  <a:noFill/>
                </a:ln>
                <a:gradFill>
                  <a:gsLst>
                    <a:gs pos="1000">
                      <a:schemeClr val="tx2">
                        <a:lumMod val="40000"/>
                        <a:lumOff val="60000"/>
                      </a:schemeClr>
                    </a:gs>
                    <a:gs pos="50000">
                      <a:schemeClr val="tx2"/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228600"/>
            <a:ext cx="850392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8062" y="1922463"/>
            <a:ext cx="3429000" cy="3954462"/>
          </a:xfrm>
        </p:spPr>
        <p:txBody>
          <a:bodyPr>
            <a:normAutofit/>
          </a:bodyPr>
          <a:lstStyle>
            <a:lvl1pPr>
              <a:defRPr sz="2000" baseline="0"/>
            </a:lvl1pPr>
            <a:lvl2pPr>
              <a:defRPr sz="1800" baseline="0"/>
            </a:lvl2pPr>
            <a:lvl3pPr>
              <a:defRPr sz="18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922463"/>
            <a:ext cx="3429000" cy="3954462"/>
          </a:xfrm>
        </p:spPr>
        <p:txBody>
          <a:bodyPr>
            <a:normAutofit/>
          </a:bodyPr>
          <a:lstStyle>
            <a:lvl1pPr>
              <a:defRPr sz="2000" baseline="0"/>
            </a:lvl1pPr>
            <a:lvl2pPr>
              <a:defRPr sz="1800" baseline="0"/>
            </a:lvl2pPr>
            <a:lvl3pPr>
              <a:defRPr sz="18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676400"/>
            <a:ext cx="3429000" cy="639762"/>
          </a:xfrm>
        </p:spPr>
        <p:txBody>
          <a:bodyPr anchor="ctr" anchorCtr="0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0600" y="2590800"/>
            <a:ext cx="3429000" cy="32861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76400"/>
            <a:ext cx="3429000" cy="639762"/>
          </a:xfrm>
        </p:spPr>
        <p:txBody>
          <a:bodyPr anchor="ctr" anchorCtr="0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590800"/>
            <a:ext cx="3429000" cy="32861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063" y="457200"/>
            <a:ext cx="2834640" cy="1327150"/>
          </a:xfrm>
        </p:spPr>
        <p:txBody>
          <a:bodyPr vert="horz" lIns="91440" tIns="45720" rIns="91440" bIns="45720" rtlCol="0" anchor="b" anchorCtr="0">
            <a:noAutofit/>
            <a:scene3d>
              <a:camera prst="orthographicFront"/>
              <a:lightRig rig="balanced" dir="t"/>
            </a:scene3d>
            <a:sp3d>
              <a:extrusionClr>
                <a:schemeClr val="tx1">
                  <a:lumMod val="75000"/>
                </a:schemeClr>
              </a:extrusionClr>
            </a:sp3d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" pitchFamily="2" charset="2"/>
              <a:buNone/>
              <a:defRPr sz="3200" b="0" kern="1200" spc="250" normalizeH="0" baseline="0">
                <a:ln>
                  <a:noFill/>
                </a:ln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101600" dir="30000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457200"/>
            <a:ext cx="3751263" cy="54197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8062" y="1922463"/>
            <a:ext cx="2834640" cy="1963737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0" y="457200"/>
            <a:ext cx="2834640" cy="1325880"/>
          </a:xfrm>
        </p:spPr>
        <p:txBody>
          <a:bodyPr vert="horz" lIns="91440" tIns="45720" rIns="91440" bIns="45720" rtlCol="0" anchor="b" anchorCtr="0">
            <a:noAutofit/>
            <a:scene3d>
              <a:camera prst="orthographicFront"/>
              <a:lightRig rig="balanced" dir="t"/>
            </a:scene3d>
            <a:sp3d>
              <a:extrusionClr>
                <a:schemeClr val="tx1">
                  <a:lumMod val="75000"/>
                </a:schemeClr>
              </a:extrusionClr>
            </a:sp3d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" pitchFamily="2" charset="2"/>
              <a:buNone/>
              <a:defRPr sz="3200" b="0" kern="1200" spc="250" normalizeH="0" baseline="0">
                <a:ln>
                  <a:noFill/>
                </a:ln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101600" dir="30000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5840" y="1920240"/>
            <a:ext cx="2834640" cy="196596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2308" y="413004"/>
            <a:ext cx="3749040" cy="5422392"/>
          </a:xfrm>
          <a:ln w="38100">
            <a:noFill/>
          </a:ln>
          <a:effectLst>
            <a:innerShdw blurRad="381000">
              <a:schemeClr val="bg2">
                <a:lumMod val="75000"/>
              </a:schemeClr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4468905" y="304800"/>
            <a:ext cx="3975847" cy="56388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6710082"/>
              <a:ext cx="9144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 rot="16200000" flipV="1">
              <a:off x="5641041" y="3355041"/>
              <a:ext cx="6858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 rot="5400000" flipH="1" flipV="1">
              <a:off x="-3355041" y="3355041"/>
              <a:ext cx="6858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040" y="228600"/>
            <a:ext cx="8503920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balanced" dir="t"/>
            </a:scene3d>
            <a:sp3d>
              <a:extrusionClr>
                <a:schemeClr val="tx1">
                  <a:lumMod val="75000"/>
                </a:schemeClr>
              </a:extrusionClr>
            </a:sp3d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905001"/>
            <a:ext cx="73152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44235"/>
            <a:ext cx="2133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1D8BD707-D9CF-40AE-B4C6-C98DA3205C09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44235"/>
            <a:ext cx="2895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44235"/>
            <a:ext cx="2133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1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6710082"/>
              <a:ext cx="9144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 rot="16200000" flipV="1">
              <a:off x="5641041" y="3355041"/>
              <a:ext cx="6858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 rot="5400000" flipH="1" flipV="1">
              <a:off x="-3355041" y="3355041"/>
              <a:ext cx="6858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0" kern="1200" spc="250" normalizeH="0" baseline="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100000">
                <a:schemeClr val="tx1"/>
              </a:gs>
            </a:gsLst>
            <a:lin ang="5400000" scaled="0"/>
          </a:gradFill>
          <a:effectLst>
            <a:outerShdw blurRad="50800" dist="101600" dir="30000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200"/>
        </a:spcBef>
        <a:buFont typeface="Wingdings" pitchFamily="2" charset="2"/>
        <a:buChar char=""/>
        <a:defRPr sz="20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spcBef>
          <a:spcPts val="1200"/>
        </a:spcBef>
        <a:buClr>
          <a:schemeClr val="tx1">
            <a:lumMod val="75000"/>
          </a:schemeClr>
        </a:buClr>
        <a:buFont typeface="Wingdings" pitchFamily="2" charset="2"/>
        <a:buChar char=""/>
        <a:defRPr sz="18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200"/>
        </a:spcBef>
        <a:buFont typeface="Wingdings" pitchFamily="2" charset="2"/>
        <a:buChar char=""/>
        <a:defRPr sz="16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200"/>
        </a:spcBef>
        <a:buClr>
          <a:schemeClr val="tx1">
            <a:lumMod val="75000"/>
          </a:schemeClr>
        </a:buClr>
        <a:buFont typeface="Wingdings" pitchFamily="2" charset="2"/>
        <a:buChar char=""/>
        <a:defRPr sz="16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200"/>
        </a:spcBef>
        <a:buFont typeface="Wingdings" pitchFamily="2" charset="2"/>
        <a:buChar char=""/>
        <a:defRPr sz="16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200"/>
        </a:spcBef>
        <a:buClr>
          <a:schemeClr val="tx1">
            <a:lumMod val="75000"/>
          </a:schemeClr>
        </a:buClr>
        <a:buFont typeface="Wingdings" pitchFamily="2" charset="2"/>
        <a:buChar char=""/>
        <a:defRPr sz="16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200"/>
        </a:spcBef>
        <a:buFont typeface="Wingdings" pitchFamily="2" charset="2"/>
        <a:buChar char=""/>
        <a:defRPr sz="16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200"/>
        </a:spcBef>
        <a:buClr>
          <a:schemeClr val="tx1">
            <a:lumMod val="75000"/>
          </a:schemeClr>
        </a:buClr>
        <a:buFont typeface="Wingdings" pitchFamily="2" charset="2"/>
        <a:buChar char=""/>
        <a:defRPr sz="16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200"/>
        </a:spcBef>
        <a:buFont typeface="Wingdings" pitchFamily="2" charset="2"/>
        <a:buChar char=""/>
        <a:defRPr sz="16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Mark-Anthony Hutton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Xvid Video/Audio Codec</a:t>
            </a:r>
          </a:p>
          <a:p>
            <a:r>
              <a:rPr lang="en-US" dirty="0" smtClean="0"/>
              <a:t>CS525 Multimedia Computing</a:t>
            </a:r>
          </a:p>
          <a:p>
            <a:r>
              <a:rPr lang="en-US" dirty="0" smtClean="0"/>
              <a:t>Dr. Edward Chow</a:t>
            </a:r>
          </a:p>
          <a:p>
            <a:r>
              <a:rPr lang="en-US" dirty="0" smtClean="0"/>
              <a:t>05/03/10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Xvid?</a:t>
            </a:r>
          </a:p>
          <a:p>
            <a:r>
              <a:rPr lang="en-US" dirty="0" smtClean="0"/>
              <a:t>Encoding/Decoding with Xvid</a:t>
            </a:r>
          </a:p>
          <a:p>
            <a:r>
              <a:rPr lang="en-US" dirty="0" smtClean="0"/>
              <a:t>Xvid Project Results</a:t>
            </a:r>
          </a:p>
          <a:p>
            <a:r>
              <a:rPr lang="en-US" dirty="0" smtClean="0"/>
              <a:t>Video Comparison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Xvid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Source License</a:t>
            </a:r>
          </a:p>
          <a:p>
            <a:r>
              <a:rPr lang="en-US" dirty="0" smtClean="0"/>
              <a:t>Cross Platform</a:t>
            </a:r>
          </a:p>
          <a:p>
            <a:r>
              <a:rPr lang="en-US" dirty="0" smtClean="0"/>
              <a:t>MPEG-4 video compression</a:t>
            </a:r>
          </a:p>
          <a:p>
            <a:r>
              <a:rPr lang="en-US" dirty="0" smtClean="0"/>
              <a:t>H.263 Motion Compensation</a:t>
            </a:r>
          </a:p>
          <a:p>
            <a:pPr lvl="1"/>
            <a:r>
              <a:rPr lang="en-US" dirty="0" smtClean="0"/>
              <a:t>Inter-Frame</a:t>
            </a:r>
          </a:p>
          <a:p>
            <a:r>
              <a:rPr lang="en-US" dirty="0" smtClean="0"/>
              <a:t>Cross Compatibility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Encoding/Decoding with Xvid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216" y="1447800"/>
            <a:ext cx="7872984" cy="4613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Xvid Project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Open Content Licensed: </a:t>
            </a:r>
            <a:r>
              <a:rPr lang="en-US" i="1" dirty="0" smtClean="0"/>
              <a:t>Big Buck Bunny</a:t>
            </a:r>
          </a:p>
          <a:p>
            <a:r>
              <a:rPr lang="en-US" dirty="0" smtClean="0"/>
              <a:t>Using a 26.25 sec clip</a:t>
            </a:r>
          </a:p>
          <a:p>
            <a:pPr lvl="1"/>
            <a:r>
              <a:rPr lang="en-US" dirty="0" smtClean="0"/>
              <a:t>Uncompressed: 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3.64 GB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1920x1080, 24.00 fps, 630 frames, 1194.4 mbps (0% overhead)</a:t>
            </a:r>
          </a:p>
          <a:p>
            <a:pPr lvl="1"/>
            <a:r>
              <a:rPr lang="en-US" dirty="0" smtClean="0"/>
              <a:t>Compressed using Xvid MPEG-4 Codec: 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48.3 MB</a:t>
            </a:r>
            <a:endParaRPr lang="en-US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lvl="2"/>
            <a:r>
              <a:rPr lang="en-US" dirty="0" smtClean="0"/>
              <a:t>I:VOP: 5 (key frames), Quantized: 1</a:t>
            </a:r>
          </a:p>
          <a:p>
            <a:pPr lvl="2"/>
            <a:r>
              <a:rPr lang="en-US" dirty="0" smtClean="0"/>
              <a:t>P:VOP: 239, </a:t>
            </a:r>
            <a:r>
              <a:rPr lang="en-US" dirty="0" smtClean="0"/>
              <a:t>Quantized</a:t>
            </a:r>
            <a:r>
              <a:rPr lang="en-US" dirty="0" smtClean="0"/>
              <a:t>: 1</a:t>
            </a:r>
          </a:p>
          <a:p>
            <a:pPr lvl="2"/>
            <a:r>
              <a:rPr lang="en-US" dirty="0" smtClean="0"/>
              <a:t>B-VOP: 386, </a:t>
            </a:r>
            <a:r>
              <a:rPr lang="en-US" dirty="0" smtClean="0"/>
              <a:t>Quantized</a:t>
            </a:r>
            <a:r>
              <a:rPr lang="en-US" dirty="0" smtClean="0"/>
              <a:t>: 2</a:t>
            </a:r>
          </a:p>
          <a:p>
            <a:pPr lvl="2"/>
            <a:r>
              <a:rPr lang="en-US" dirty="0" smtClean="0"/>
              <a:t>Total: 630, Average Quantization: 1.61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1920X1080, 24.00 fps, 630 frames, 15.4 mbps (0.03% overhead)</a:t>
            </a:r>
          </a:p>
          <a:p>
            <a:r>
              <a:rPr lang="en-US" dirty="0" smtClean="0"/>
              <a:t>Ratio: 77 :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 to </a:t>
            </a:r>
            <a:r>
              <a:rPr lang="en-US" dirty="0" err="1" smtClean="0"/>
              <a:t>netbook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such a difference?</a:t>
            </a:r>
            <a:endParaRPr lang="en-US" dirty="0"/>
          </a:p>
        </p:txBody>
      </p:sp>
      <p:pic>
        <p:nvPicPr>
          <p:cNvPr id="30722" name="Picture 2" descr="BLOCK DIAGRAM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676400"/>
            <a:ext cx="4419600" cy="44428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 Continued…</a:t>
            </a:r>
            <a:endParaRPr lang="en-US" dirty="0"/>
          </a:p>
        </p:txBody>
      </p:sp>
      <p:pic>
        <p:nvPicPr>
          <p:cNvPr id="2050" name="Picture 2" descr="http://upload.wikimedia.org/wikipedia/commons/thumb/4/49/GOP.jpg/400px-GOP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057400" y="3657600"/>
            <a:ext cx="3072190" cy="2903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1066800"/>
            <a:ext cx="4876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 Continued…</a:t>
            </a:r>
            <a:endParaRPr lang="en-US" dirty="0"/>
          </a:p>
        </p:txBody>
      </p:sp>
      <p:pic>
        <p:nvPicPr>
          <p:cNvPr id="4" name="Picture 6" descr="Block partitio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743200"/>
            <a:ext cx="7631317" cy="3886200"/>
          </a:xfrm>
          <a:prstGeom prst="rect">
            <a:avLst/>
          </a:prstGeom>
          <a:noFill/>
        </p:spPr>
      </p:pic>
      <p:pic>
        <p:nvPicPr>
          <p:cNvPr id="29698" name="Picture 2" descr="BLOCK DIAGRAM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28600"/>
            <a:ext cx="3581400" cy="26385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433838"/>
      </a:dk2>
      <a:lt2>
        <a:srgbClr val="D8D8DC"/>
      </a:lt2>
      <a:accent1>
        <a:srgbClr val="9AA977"/>
      </a:accent1>
      <a:accent2>
        <a:srgbClr val="7BA8A9"/>
      </a:accent2>
      <a:accent3>
        <a:srgbClr val="907E8C"/>
      </a:accent3>
      <a:accent4>
        <a:srgbClr val="6AA07E"/>
      </a:accent4>
      <a:accent5>
        <a:srgbClr val="A5826D"/>
      </a:accent5>
      <a:accent6>
        <a:srgbClr val="BAB5A6"/>
      </a:accent6>
      <a:hlink>
        <a:srgbClr val="50797A"/>
      </a:hlink>
      <a:folHlink>
        <a:srgbClr val="806268"/>
      </a:folHlink>
    </a:clrScheme>
    <a:fontScheme name="Slate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100000">
              <a:schemeClr val="phClr">
                <a:tint val="100000"/>
                <a:shade val="80000"/>
                <a:satMod val="13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5000"/>
              </a:schemeClr>
              <a:schemeClr val="phClr">
                <a:tint val="80000"/>
                <a:satMod val="115000"/>
              </a:schemeClr>
            </a:duotone>
          </a:blip>
          <a:stretch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>
              <a:srgbClr val="151515">
                <a:alpha val="90000"/>
              </a:srgbClr>
            </a:innerShdw>
          </a:effectLst>
          <a:scene3d>
            <a:camera prst="orthographicFront">
              <a:rot lat="0" lon="0" rev="0"/>
            </a:camera>
            <a:lightRig rig="glow" dir="tl"/>
          </a:scene3d>
          <a:sp3d prstMaterial="softmetal">
            <a:bevelT w="0" h="0"/>
          </a:sp3d>
        </a:effectStyle>
        <a:effectStyle>
          <a:effectLst>
            <a:outerShdw blurRad="63500" dist="101600" dir="3000000" sx="101000" sy="101000" rotWithShape="0">
              <a:srgbClr val="252525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morning" dir="tr">
              <a:rot lat="0" lon="0" rev="1500000"/>
            </a:lightRig>
          </a:scene3d>
          <a:sp3d prstMaterial="translucentPowder">
            <a:bevelT w="38100" h="12700"/>
          </a:sp3d>
        </a:effectStyle>
      </a:effectStyleLst>
      <a:bgFillStyleLst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15000"/>
              </a:schemeClr>
              <a:schemeClr val="phClr">
                <a:tint val="70000"/>
                <a:satMod val="135000"/>
              </a:schemeClr>
            </a:duotone>
          </a:blip>
          <a:stretch/>
        </a:blip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70000"/>
                <a:satMod val="135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shade val="75000"/>
                <a:satMod val="115000"/>
              </a:schemeClr>
              <a:schemeClr val="phClr">
                <a:tint val="80000"/>
                <a:satMod val="12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Slate</Template>
  <TotalTime>534</TotalTime>
  <Words>182</Words>
  <Application>Microsoft Office PowerPoint</Application>
  <PresentationFormat>On-screen Show (4:3)</PresentationFormat>
  <Paragraphs>52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Slate</vt:lpstr>
      <vt:lpstr>Mark-Anthony Hutton</vt:lpstr>
      <vt:lpstr>Outline</vt:lpstr>
      <vt:lpstr>What is Xvid?</vt:lpstr>
      <vt:lpstr>Encoding/Decoding with Xvid</vt:lpstr>
      <vt:lpstr>Xvid Project Results</vt:lpstr>
      <vt:lpstr>Video Comparison</vt:lpstr>
      <vt:lpstr>Why such a difference?</vt:lpstr>
      <vt:lpstr>Why? Continued…</vt:lpstr>
      <vt:lpstr>Why? Continued…</vt:lpstr>
      <vt:lpstr>Questions?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Mark-Anthony Hutton</dc:title>
  <dc:creator>Mark-Anthony Hutton</dc:creator>
  <cp:lastModifiedBy>student</cp:lastModifiedBy>
  <cp:revision>59</cp:revision>
  <dcterms:created xsi:type="dcterms:W3CDTF">2006-08-16T00:00:00Z</dcterms:created>
  <dcterms:modified xsi:type="dcterms:W3CDTF">2010-05-03T05:00:58Z</dcterms:modified>
</cp:coreProperties>
</file>